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78" r:id="rId4"/>
    <p:sldId id="281" r:id="rId5"/>
    <p:sldId id="282" r:id="rId6"/>
    <p:sldId id="290" r:id="rId7"/>
    <p:sldId id="283" r:id="rId8"/>
    <p:sldId id="284" r:id="rId9"/>
    <p:sldId id="286" r:id="rId10"/>
    <p:sldId id="287" r:id="rId11"/>
    <p:sldId id="289" r:id="rId12"/>
    <p:sldId id="277" r:id="rId13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33136" marR="0" indent="-433136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45720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91440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137160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182880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447675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Pct val="100000"/>
      <a:buFont typeface="Arial"/>
      <a:buChar char="✓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8"/>
    <p:restoredTop sz="93194"/>
  </p:normalViewPr>
  <p:slideViewPr>
    <p:cSldViewPr snapToGrid="0" snapToObjects="1">
      <p:cViewPr varScale="1">
        <p:scale>
          <a:sx n="83" d="100"/>
          <a:sy n="83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7675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96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API = Application Programming Interface </a:t>
            </a:r>
            <a:r>
              <a:rPr lang="it-IT" dirty="0" err="1"/>
              <a:t>created</a:t>
            </a:r>
            <a:r>
              <a:rPr lang="it-IT" dirty="0"/>
              <a:t> by Elettra…the </a:t>
            </a:r>
            <a:r>
              <a:rPr lang="it-IT" dirty="0" err="1"/>
              <a:t>wayforlight.eu</a:t>
            </a:r>
            <a:r>
              <a:rPr lang="it-IT" dirty="0"/>
              <a:t> </a:t>
            </a:r>
            <a:r>
              <a:rPr lang="it-IT" dirty="0" err="1"/>
              <a:t>portal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the data from WFL database and </a:t>
            </a:r>
            <a:r>
              <a:rPr lang="it-IT" dirty="0" err="1"/>
              <a:t>displays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dinamically</a:t>
            </a:r>
            <a:endParaRPr lang="it-IT" dirty="0"/>
          </a:p>
          <a:p>
            <a:r>
              <a:rPr lang="it-IT" dirty="0" err="1"/>
              <a:t>Mirroring</a:t>
            </a:r>
            <a:r>
              <a:rPr lang="it-IT" dirty="0"/>
              <a:t>…</a:t>
            </a:r>
            <a:r>
              <a:rPr lang="it-IT" dirty="0" err="1"/>
              <a:t>better</a:t>
            </a:r>
            <a:r>
              <a:rPr lang="it-IT" dirty="0"/>
              <a:t> to use «roaming»</a:t>
            </a:r>
          </a:p>
          <a:p>
            <a:r>
              <a:rPr lang="it-IT" dirty="0"/>
              <a:t>Elettra WFL </a:t>
            </a:r>
            <a:r>
              <a:rPr lang="it-IT" dirty="0" err="1"/>
              <a:t>plugin</a:t>
            </a:r>
            <a:r>
              <a:rPr lang="it-IT" dirty="0"/>
              <a:t>: </a:t>
            </a:r>
            <a:r>
              <a:rPr lang="it-IT" dirty="0" err="1"/>
              <a:t>not</a:t>
            </a:r>
            <a:r>
              <a:rPr lang="it-IT" dirty="0"/>
              <a:t> the API, </a:t>
            </a:r>
            <a:r>
              <a:rPr lang="it-IT" dirty="0" err="1"/>
              <a:t>but</a:t>
            </a:r>
            <a:r>
              <a:rPr lang="it-IT" dirty="0"/>
              <a:t> the client </a:t>
            </a:r>
            <a:r>
              <a:rPr lang="it-IT" dirty="0" err="1"/>
              <a:t>commands</a:t>
            </a:r>
            <a:r>
              <a:rPr lang="it-IT" dirty="0"/>
              <a:t> to import the data</a:t>
            </a:r>
          </a:p>
        </p:txBody>
      </p:sp>
    </p:spTree>
    <p:extLst>
      <p:ext uri="{BB962C8B-B14F-4D97-AF65-F5344CB8AC3E}">
        <p14:creationId xmlns:p14="http://schemas.microsoft.com/office/powerpoint/2010/main" val="185178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API = Application Programming Interface </a:t>
            </a:r>
            <a:r>
              <a:rPr lang="it-IT" dirty="0" err="1"/>
              <a:t>created</a:t>
            </a:r>
            <a:r>
              <a:rPr lang="it-IT" dirty="0"/>
              <a:t> by Elettra…the </a:t>
            </a:r>
            <a:r>
              <a:rPr lang="it-IT" dirty="0" err="1"/>
              <a:t>wayforlight.eu</a:t>
            </a:r>
            <a:r>
              <a:rPr lang="it-IT" dirty="0"/>
              <a:t> </a:t>
            </a:r>
            <a:r>
              <a:rPr lang="it-IT" dirty="0" err="1"/>
              <a:t>portal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the data from WFL database and </a:t>
            </a:r>
            <a:r>
              <a:rPr lang="it-IT" dirty="0" err="1"/>
              <a:t>displays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dinamically</a:t>
            </a:r>
            <a:endParaRPr lang="it-IT" dirty="0"/>
          </a:p>
          <a:p>
            <a:r>
              <a:rPr lang="it-IT" dirty="0" err="1"/>
              <a:t>Mirroring</a:t>
            </a:r>
            <a:r>
              <a:rPr lang="it-IT" dirty="0"/>
              <a:t>…</a:t>
            </a:r>
            <a:r>
              <a:rPr lang="it-IT" dirty="0" err="1"/>
              <a:t>better</a:t>
            </a:r>
            <a:r>
              <a:rPr lang="it-IT" dirty="0"/>
              <a:t> to use «roaming»</a:t>
            </a:r>
          </a:p>
          <a:p>
            <a:r>
              <a:rPr lang="it-IT" dirty="0"/>
              <a:t>Elettra WFL </a:t>
            </a:r>
            <a:r>
              <a:rPr lang="it-IT" dirty="0" err="1"/>
              <a:t>plugin</a:t>
            </a:r>
            <a:r>
              <a:rPr lang="it-IT" dirty="0"/>
              <a:t>: </a:t>
            </a:r>
            <a:r>
              <a:rPr lang="it-IT" dirty="0" err="1"/>
              <a:t>not</a:t>
            </a:r>
            <a:r>
              <a:rPr lang="it-IT" dirty="0"/>
              <a:t> the API, </a:t>
            </a:r>
            <a:r>
              <a:rPr lang="it-IT" dirty="0" err="1"/>
              <a:t>but</a:t>
            </a:r>
            <a:r>
              <a:rPr lang="it-IT" dirty="0"/>
              <a:t> the client </a:t>
            </a:r>
            <a:r>
              <a:rPr lang="it-IT" dirty="0" err="1"/>
              <a:t>commands</a:t>
            </a:r>
            <a:r>
              <a:rPr lang="it-IT" dirty="0"/>
              <a:t> to import the data</a:t>
            </a:r>
          </a:p>
        </p:txBody>
      </p:sp>
    </p:spTree>
    <p:extLst>
      <p:ext uri="{BB962C8B-B14F-4D97-AF65-F5344CB8AC3E}">
        <p14:creationId xmlns:p14="http://schemas.microsoft.com/office/powerpoint/2010/main" val="340653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18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1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720261" y="7038975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PT-schermata 1.jpg" descr="PPT-schermata 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080625" cy="755491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7217620" y="7003756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40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  <a:endParaRPr dirty="0"/>
          </a:p>
        </p:txBody>
      </p:sp>
      <p:pic>
        <p:nvPicPr>
          <p:cNvPr id="4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271000" y="7052427"/>
            <a:ext cx="182216" cy="172815"/>
          </a:xfrm>
          <a:prstGeom prst="rect">
            <a:avLst/>
          </a:prstGeom>
        </p:spPr>
        <p:txBody>
          <a:bodyPr/>
          <a:lstStyle>
            <a:lvl1pPr defTabSz="455612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54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5261" y="107950"/>
            <a:ext cx="276227" cy="109378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455612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69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5261" y="107950"/>
            <a:ext cx="276227" cy="109378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720261" y="7038975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84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8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5261" y="107950"/>
            <a:ext cx="276227" cy="109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720261" y="7038975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99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100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5261" y="107950"/>
            <a:ext cx="276227" cy="109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720261" y="7038975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PT-sfondo ok.jpg" descr="PPT-sfondo 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"/>
            <a:ext cx="10080625" cy="755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PT_EST logo.png" descr="PPT_ES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223836"/>
            <a:ext cx="2162175" cy="10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. Blasetti"/>
          <p:cNvSpPr txBox="1"/>
          <p:nvPr/>
        </p:nvSpPr>
        <p:spPr>
          <a:xfrm>
            <a:off x="8200899" y="7019925"/>
            <a:ext cx="73367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C. Blasetti</a:t>
            </a:r>
          </a:p>
        </p:txBody>
      </p:sp>
      <p:sp>
        <p:nvSpPr>
          <p:cNvPr id="114" name="HERCULES 2018 – Trieste, March 22"/>
          <p:cNvSpPr txBox="1"/>
          <p:nvPr/>
        </p:nvSpPr>
        <p:spPr>
          <a:xfrm>
            <a:off x="1152524" y="6951661"/>
            <a:ext cx="1817303" cy="248284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80808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198520" indent="-198520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lang="en-US" dirty="0"/>
              <a:t>WFL-</a:t>
            </a:r>
            <a:r>
              <a:rPr lang="en-US" dirty="0" err="1"/>
              <a:t>ExPaNDS</a:t>
            </a:r>
            <a:r>
              <a:rPr lang="en-US" dirty="0"/>
              <a:t> 01/07/2020</a:t>
            </a:r>
          </a:p>
        </p:txBody>
      </p:sp>
      <p:pic>
        <p:nvPicPr>
          <p:cNvPr id="11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50" y="6888161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WFL - Logo.png" descr="WFL -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61" y="9525"/>
            <a:ext cx="2476502" cy="133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CALIPSOplus_logo.tiff" descr="CALIPSOplus_logo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6712" y="6553200"/>
            <a:ext cx="2043114" cy="104298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hank you!"/>
          <p:cNvSpPr txBox="1"/>
          <p:nvPr/>
        </p:nvSpPr>
        <p:spPr>
          <a:xfrm>
            <a:off x="3948117" y="3275012"/>
            <a:ext cx="2184391" cy="56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5" tIns="44995" rIns="44995" bIns="44995">
            <a:spAutoFit/>
          </a:bodyPr>
          <a:lstStyle>
            <a:lvl1pPr marL="595563" indent="-595563" algn="ctr" defTabSz="455612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9410700" algn="l"/>
              </a:tabLst>
              <a:defRPr sz="3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>
              <a:buNone/>
            </a:pPr>
            <a:r>
              <a:rPr dirty="0"/>
              <a:t>Thank you!</a:t>
            </a:r>
          </a:p>
        </p:txBody>
      </p:sp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720261" y="7038975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PT_Videata finale+www.jpg" descr="PPT_Videata finale+ww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080625" cy="755491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7217620" y="7003756"/>
            <a:ext cx="398784" cy="172815"/>
          </a:xfrm>
          <a:prstGeom prst="rect">
            <a:avLst/>
          </a:prstGeom>
        </p:spPr>
        <p:txBody>
          <a:bodyPr/>
          <a:lstStyle>
            <a:lvl1pPr marL="216568" indent="-216568" defTabSz="455612">
              <a:buClr>
                <a:srgbClr val="000000"/>
              </a:buClr>
              <a:buSzPct val="100000"/>
              <a:buFont typeface="Arial"/>
              <a:buChar char="✓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38100"/>
            <a:ext cx="10080625" cy="7558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1" descr="Immagine 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8450" y="223838"/>
            <a:ext cx="2162175" cy="1077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2" descr="Immagine 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98450" y="6888163"/>
            <a:ext cx="827088" cy="38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6" descr="Picture 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735263" y="107950"/>
            <a:ext cx="276227" cy="109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olo Testo"/>
          <p:cNvSpPr txBox="1">
            <a:spLocks noGrp="1"/>
          </p:cNvSpPr>
          <p:nvPr>
            <p:ph type="title"/>
          </p:nvPr>
        </p:nvSpPr>
        <p:spPr>
          <a:xfrm>
            <a:off x="2952080" y="179438"/>
            <a:ext cx="6696745" cy="936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7" name="Corpo livello uno…"/>
          <p:cNvSpPr txBox="1">
            <a:spLocks noGrp="1"/>
          </p:cNvSpPr>
          <p:nvPr>
            <p:ph type="body" idx="1"/>
          </p:nvPr>
        </p:nvSpPr>
        <p:spPr>
          <a:xfrm>
            <a:off x="504825" y="1763713"/>
            <a:ext cx="9072565" cy="498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48825" y="7019925"/>
            <a:ext cx="182216" cy="1728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L="0" indent="0">
              <a:lnSpc>
                <a:spcPct val="93000"/>
              </a:lnSpc>
              <a:buClrTx/>
              <a:buSzTx/>
              <a:buFontTx/>
              <a:buNone/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45720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91440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137160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828800" marR="0" indent="0" algn="l" defTabSz="447675" rtl="0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68926" marR="0" indent="-311726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57300" marR="0" indent="-34290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−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8600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74320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20040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657600" marR="0" indent="0" algn="l" defTabSz="447675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45720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137160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182880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47675" latinLnBrk="0">
        <a:lnSpc>
          <a:spcPct val="93000"/>
        </a:lnSpc>
        <a:spcBef>
          <a:spcPts val="0"/>
        </a:spcBef>
        <a:spcAft>
          <a:spcPts val="0"/>
        </a:spcAft>
        <a:buClrTx/>
        <a:buSzPct val="100000"/>
        <a:buFontTx/>
        <a:buChar char="✓"/>
        <a:tabLst>
          <a:tab pos="444500" algn="l"/>
          <a:tab pos="889000" algn="l"/>
          <a:tab pos="1333500" algn="l"/>
          <a:tab pos="1790700" algn="l"/>
          <a:tab pos="2235200" algn="l"/>
          <a:tab pos="2692400" algn="l"/>
          <a:tab pos="3136900" algn="l"/>
          <a:tab pos="3581400" algn="l"/>
          <a:tab pos="4038600" algn="l"/>
          <a:tab pos="4483100" algn="l"/>
          <a:tab pos="4927600" algn="l"/>
          <a:tab pos="5384800" algn="l"/>
          <a:tab pos="5829300" algn="l"/>
          <a:tab pos="6286500" algn="l"/>
          <a:tab pos="6731000" algn="l"/>
          <a:tab pos="7175500" algn="l"/>
          <a:tab pos="7632700" algn="l"/>
          <a:tab pos="8077200" algn="l"/>
          <a:tab pos="8521700" algn="l"/>
          <a:tab pos="89789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tif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elettra.eu/f/8fea1ccbfc5c470ab3be/?dl=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hyperlink" Target="https://wfl.elettra.e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Hint and tips for a successful beamtime proposal"/>
          <p:cNvSpPr txBox="1">
            <a:spLocks noGrp="1"/>
          </p:cNvSpPr>
          <p:nvPr>
            <p:ph type="title" idx="4294967295"/>
          </p:nvPr>
        </p:nvSpPr>
        <p:spPr>
          <a:xfrm>
            <a:off x="750887" y="2401642"/>
            <a:ext cx="8569326" cy="1620839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buClr>
                <a:srgbClr val="000000"/>
              </a:buClr>
              <a:buFont typeface="Arial"/>
              <a:defRPr sz="30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Interoperability case study: </a:t>
            </a:r>
            <a:r>
              <a:rPr lang="en-US" dirty="0" err="1"/>
              <a:t>wayforlight</a:t>
            </a:r>
            <a:endParaRPr dirty="0"/>
          </a:p>
        </p:txBody>
      </p:sp>
      <p:sp>
        <p:nvSpPr>
          <p:cNvPr id="14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6461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C6BB6-443A-894B-BA04-0AF5E118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1" y="1282789"/>
            <a:ext cx="4488117" cy="3262638"/>
          </a:xfrm>
          <a:prstGeom prst="rect">
            <a:avLst/>
          </a:prstGeom>
          <a:ln>
            <a:solidFill>
              <a:srgbClr val="96C31E"/>
            </a:solidFill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2A3F086-7295-2E4E-8D3B-C8E9096BE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40" y="1282789"/>
            <a:ext cx="4532207" cy="1911645"/>
          </a:xfrm>
          <a:prstGeom prst="rect">
            <a:avLst/>
          </a:prstGeom>
          <a:ln>
            <a:noFill/>
          </a:ln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i="1" dirty="0">
                <a:solidFill>
                  <a:srgbClr val="96C31E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Additional data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Optional data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Online User Office page </a:t>
            </a: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Access </a:t>
            </a: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webpage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User distribution: not on WFL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068EB-424C-0C42-9907-B0F7FE3FD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7" y="3523708"/>
            <a:ext cx="4328834" cy="3032058"/>
          </a:xfrm>
          <a:prstGeom prst="rect">
            <a:avLst/>
          </a:prstGeom>
          <a:ln>
            <a:solidFill>
              <a:srgbClr val="96C31E"/>
            </a:solidFill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5D6E9B8-4414-1645-8D0D-F4AC4EDA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737" y="4712203"/>
            <a:ext cx="4071852" cy="1800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i="1" dirty="0">
                <a:solidFill>
                  <a:srgbClr val="0091A5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Advanced data module 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Optional data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Data not present on WFL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Personnel share, costs, training…</a:t>
            </a:r>
          </a:p>
        </p:txBody>
      </p:sp>
      <p:sp>
        <p:nvSpPr>
          <p:cNvPr id="9" name="Wayforlight’s intro">
            <a:extLst>
              <a:ext uri="{FF2B5EF4-FFF2-40B4-BE49-F238E27FC236}">
                <a16:creationId xmlns:a16="http://schemas.microsoft.com/office/drawing/2014/main" id="{2C9338E5-A34C-C14F-90AC-7A057F1C3D1D}"/>
              </a:ext>
            </a:extLst>
          </p:cNvPr>
          <p:cNvSpPr txBox="1">
            <a:spLocks/>
          </p:cNvSpPr>
          <p:nvPr/>
        </p:nvSpPr>
        <p:spPr>
          <a:xfrm>
            <a:off x="2521703" y="219143"/>
            <a:ext cx="5264985" cy="936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defTabSz="447675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✓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Possible match with </a:t>
            </a:r>
            <a:r>
              <a:rPr lang="en-US" strike="sngStrike">
                <a:latin typeface="Calibri" panose="020F0502020204030204" pitchFamily="34" charset="0"/>
                <a:cs typeface="Calibri" panose="020F0502020204030204" pitchFamily="34" charset="0"/>
              </a:rPr>
              <a:t>MERIL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CatRIs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481944" y="179387"/>
            <a:ext cx="4849586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Interoperability also means…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2A3F086-7295-2E4E-8D3B-C8E9096BE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40" y="1488599"/>
            <a:ext cx="7186048" cy="2440464"/>
          </a:xfrm>
          <a:prstGeom prst="rect">
            <a:avLst/>
          </a:prstGeom>
          <a:ln>
            <a:noFill/>
          </a:ln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Finding who’s who at the various facilities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Who’s working on </a:t>
            </a:r>
            <a:r>
              <a:rPr lang="en-US" sz="24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WFL datasheets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Who’s taking care of facilities’ website(s)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Who’s working on (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MERIL) /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CatRIs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datasheets</a:t>
            </a:r>
          </a:p>
          <a:p>
            <a:pPr marL="457200" lvl="1" indent="0">
              <a:buNone/>
              <a:defRPr/>
            </a:pPr>
            <a:r>
              <a:rPr lang="en-US" sz="2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new routes for </a:t>
            </a:r>
            <a:r>
              <a:rPr lang="en-US" sz="2400" i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ExPaNDS</a:t>
            </a:r>
            <a:r>
              <a:rPr lang="en-US" sz="2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as well !</a:t>
            </a:r>
            <a:endParaRPr lang="en-US" sz="24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1B6067C-3498-AC49-9CD2-C3BFA064F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016" y="4175196"/>
            <a:ext cx="5556483" cy="1996249"/>
          </a:xfrm>
          <a:prstGeom prst="rect">
            <a:avLst/>
          </a:prstGeom>
          <a:ln>
            <a:noFill/>
          </a:ln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Share a set of goals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Ensure good quality entries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Avoid duplication efforts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Aim at long-term sustainability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2C22A-B87C-7349-8D69-2F669792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33" y="1734732"/>
            <a:ext cx="3322960" cy="1049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4B3C8-E4B7-EB42-B754-08757C0AA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44" y="4408928"/>
            <a:ext cx="1597991" cy="19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8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Your feedback is crucial for us…"/>
          <p:cNvSpPr txBox="1">
            <a:spLocks noGrp="1"/>
          </p:cNvSpPr>
          <p:nvPr>
            <p:ph type="body" sz="half" idx="4294967295"/>
          </p:nvPr>
        </p:nvSpPr>
        <p:spPr>
          <a:xfrm>
            <a:off x="338137" y="2145689"/>
            <a:ext cx="9525966" cy="25437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  <a:defRPr b="1"/>
            </a:pPr>
            <a:r>
              <a:rPr lang="en-US" sz="4400" i="1" dirty="0">
                <a:latin typeface="Calibri" panose="020F0502020204030204" pitchFamily="34" charset="0"/>
                <a:cs typeface="Calibri" panose="020F0502020204030204" pitchFamily="34" charset="0"/>
              </a:rPr>
              <a:t>Thanks for your attention !</a:t>
            </a:r>
          </a:p>
          <a:p>
            <a:pPr marL="0" indent="0" algn="ctr">
              <a:buSzTx/>
              <a:buNone/>
              <a:defRPr b="1"/>
            </a:pPr>
            <a:endParaRPr lang="en-US" sz="4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SzTx/>
              <a:buNone/>
              <a:defRPr b="1"/>
            </a:pPr>
            <a:r>
              <a:rPr lang="en-US" sz="4400" i="1" dirty="0">
                <a:latin typeface="Calibri" panose="020F0502020204030204" pitchFamily="34" charset="0"/>
                <a:cs typeface="Calibri" panose="020F0502020204030204" pitchFamily="34" charset="0"/>
              </a:rPr>
              <a:t>Questions and comments are welcome</a:t>
            </a:r>
            <a:endParaRPr sz="4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700" y="7078661"/>
            <a:ext cx="196342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07" name="Q &amp; A"/>
          <p:cNvSpPr txBox="1">
            <a:spLocks noGrp="1"/>
          </p:cNvSpPr>
          <p:nvPr>
            <p:ph type="title" idx="4294967295"/>
          </p:nvPr>
        </p:nvSpPr>
        <p:spPr>
          <a:xfrm>
            <a:off x="2952750" y="179387"/>
            <a:ext cx="4391025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IPSOplus_logo.tiff">
            <a:extLst>
              <a:ext uri="{FF2B5EF4-FFF2-40B4-BE49-F238E27FC236}">
                <a16:creationId xmlns:a16="http://schemas.microsoft.com/office/drawing/2014/main" id="{81D06CEA-559F-C84B-B445-5690676DE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4" y="1589428"/>
            <a:ext cx="2041074" cy="1041946"/>
          </a:xfrm>
          <a:prstGeom prst="rect">
            <a:avLst/>
          </a:prstGeom>
        </p:spPr>
      </p:pic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952750" y="179387"/>
            <a:ext cx="3959225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ayforlight’s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history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DF5E7E1-EE83-6940-86D5-01FEEED3149F}"/>
              </a:ext>
            </a:extLst>
          </p:cNvPr>
          <p:cNvSpPr txBox="1">
            <a:spLocks/>
          </p:cNvSpPr>
          <p:nvPr/>
        </p:nvSpPr>
        <p:spPr>
          <a:xfrm>
            <a:off x="88587" y="1021235"/>
            <a:ext cx="9513887" cy="2717239"/>
          </a:xfrm>
          <a:prstGeom prst="rect">
            <a:avLst/>
          </a:prstGeom>
        </p:spPr>
        <p:txBody>
          <a:bodyPr/>
          <a:lstStyle>
            <a:lvl1pPr marL="342900" marR="0" indent="-34290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68926" marR="0" indent="-311726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57300" marR="0" indent="-34290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−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defTabSz="447675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User portal: catalogue, industries, proposals</a:t>
            </a:r>
          </a:p>
          <a:p>
            <a:pPr hangingPunct="1"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Created under FP7 CALIPSO (2012-2015)</a:t>
            </a:r>
          </a:p>
          <a:p>
            <a:pPr hangingPunct="1"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European Synchrotron and FEL User 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Organization (ESUO) </a:t>
            </a:r>
          </a:p>
          <a:p>
            <a:pPr hangingPunct="1"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H2020 EUCALL (2015-2018): smart new database + Lasers added !</a:t>
            </a:r>
          </a:p>
          <a:p>
            <a:pPr hangingPunct="1"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H2020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CALIPSOplus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(2017-2021): focus on sustainability</a:t>
            </a:r>
          </a:p>
          <a:p>
            <a:pPr hangingPunct="1">
              <a:buFont typeface="Wingdings" pitchFamily="2" charset="2"/>
              <a:buChar char="ü"/>
            </a:pPr>
            <a:endParaRPr lang="en-GB" dirty="0"/>
          </a:p>
        </p:txBody>
      </p:sp>
      <p:pic>
        <p:nvPicPr>
          <p:cNvPr id="7" name="Picture 6" descr="calipso_LOGO_vect-01.png">
            <a:extLst>
              <a:ext uri="{FF2B5EF4-FFF2-40B4-BE49-F238E27FC236}">
                <a16:creationId xmlns:a16="http://schemas.microsoft.com/office/drawing/2014/main" id="{BBAF2620-5568-034D-82CC-D7D59337B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31" y="43426"/>
            <a:ext cx="2325669" cy="11482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>
            <a:extLst>
              <a:ext uri="{FF2B5EF4-FFF2-40B4-BE49-F238E27FC236}">
                <a16:creationId xmlns:a16="http://schemas.microsoft.com/office/drawing/2014/main" id="{C3C57ACD-7D11-B940-90BC-3CEB6D5C38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-8866" r="2401" b="4546"/>
          <a:stretch/>
        </p:blipFill>
        <p:spPr>
          <a:xfrm>
            <a:off x="6488742" y="851659"/>
            <a:ext cx="1268856" cy="771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6CCD2-62B9-064A-A2F1-81CB8B9CC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" y="4580322"/>
            <a:ext cx="3952608" cy="284384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46DB0-6415-7F43-8AB6-EBD9669DD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4" y="1205029"/>
            <a:ext cx="1528650" cy="919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42C59-B3F0-264C-B4D6-A0797C6FC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82" y="3738474"/>
            <a:ext cx="4142779" cy="281966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06CC-3F55-F148-9AB5-821BA9FAC5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49" y="3733868"/>
            <a:ext cx="4132959" cy="2812984"/>
          </a:xfrm>
          <a:prstGeom prst="rect">
            <a:avLst/>
          </a:prstGeom>
          <a:ln>
            <a:noFill/>
          </a:ln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2AC5E2EA-616E-B84C-9372-187D5B5F4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6117" y="4306667"/>
            <a:ext cx="2042583" cy="317470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Filters by: 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Facility type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Name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Technique 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Discipline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Energy range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…</a:t>
            </a:r>
            <a:endParaRPr lang="en-US" sz="2000" dirty="0">
              <a:solidFill>
                <a:srgbClr val="96C31E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952750" y="179387"/>
            <a:ext cx="3959225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 err="1"/>
              <a:t>w</a:t>
            </a:r>
            <a:r>
              <a:rPr dirty="0" err="1"/>
              <a:t>ayforlight’s</a:t>
            </a:r>
            <a:r>
              <a:rPr dirty="0"/>
              <a:t> </a:t>
            </a:r>
            <a:r>
              <a:rPr lang="en-US" dirty="0"/>
              <a:t>catalogue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BB155-41B6-6C4D-9C69-48BD6A632B9E}"/>
              </a:ext>
            </a:extLst>
          </p:cNvPr>
          <p:cNvSpPr/>
          <p:nvPr/>
        </p:nvSpPr>
        <p:spPr>
          <a:xfrm>
            <a:off x="2517775" y="3362752"/>
            <a:ext cx="6378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36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https://drive.elettra.eu/f/8fea1ccbfc5c470ab3be/?dl=1</a:t>
            </a:r>
            <a:endParaRPr lang="it-IT" sz="3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952750" y="179387"/>
            <a:ext cx="3959225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ayforlight’s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3" descr="Wayforlight DB - Schema finale - small.png">
            <a:extLst>
              <a:ext uri="{FF2B5EF4-FFF2-40B4-BE49-F238E27FC236}">
                <a16:creationId xmlns:a16="http://schemas.microsoft.com/office/drawing/2014/main" id="{6A419393-16E3-D94F-A63B-FBA9BA0A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" y="1264099"/>
            <a:ext cx="3451379" cy="4882972"/>
          </a:xfrm>
          <a:prstGeom prst="rect">
            <a:avLst/>
          </a:prstGeom>
          <a:solidFill>
            <a:schemeClr val="bg1"/>
          </a:solidFill>
          <a:ln w="9525">
            <a:solidFill>
              <a:srgbClr val="1067EA"/>
            </a:solidFill>
            <a:miter lim="800000"/>
            <a:headEnd/>
            <a:tailEnd/>
          </a:ln>
        </p:spPr>
      </p:pic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3837DDA-34C9-4343-94D3-5E29B321F565}"/>
              </a:ext>
            </a:extLst>
          </p:cNvPr>
          <p:cNvSpPr txBox="1">
            <a:spLocks/>
          </p:cNvSpPr>
          <p:nvPr/>
        </p:nvSpPr>
        <p:spPr bwMode="auto">
          <a:xfrm>
            <a:off x="4042094" y="1026429"/>
            <a:ext cx="5739762" cy="504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3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dirty="0">
                <a:solidFill>
                  <a:schemeClr val="tx1"/>
                </a:solidFill>
              </a:rPr>
              <a:t>A smart sustainable system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Designed and created at Elettra</a:t>
            </a: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Scientists have to fill data only once</a:t>
            </a: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Elettra provides application programming interfaces (APIs) for easy data export</a:t>
            </a: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Login based on Umbrella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Key for any future interface with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other websites / catalogues</a:t>
            </a:r>
            <a:endParaRPr lang="en-GB" dirty="0"/>
          </a:p>
        </p:txBody>
      </p:sp>
      <p:pic>
        <p:nvPicPr>
          <p:cNvPr id="13" name="Picture 12" descr="umbrella_logo.tiff">
            <a:extLst>
              <a:ext uri="{FF2B5EF4-FFF2-40B4-BE49-F238E27FC236}">
                <a16:creationId xmlns:a16="http://schemas.microsoft.com/office/drawing/2014/main" id="{288317F1-81A4-2B4C-BA58-06745E95B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5" y="4479395"/>
            <a:ext cx="1090614" cy="427003"/>
          </a:xfrm>
          <a:prstGeom prst="rect">
            <a:avLst/>
          </a:prstGeom>
          <a:ln>
            <a:solidFill>
              <a:srgbClr val="261748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B49CD5-C8BF-6A44-AADB-5B61F99F5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73" y="6338733"/>
            <a:ext cx="1392464" cy="12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539093" y="185940"/>
            <a:ext cx="4849586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Interoperability: data mirroring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3837DDA-34C9-4343-94D3-5E29B321F565}"/>
              </a:ext>
            </a:extLst>
          </p:cNvPr>
          <p:cNvSpPr txBox="1">
            <a:spLocks/>
          </p:cNvSpPr>
          <p:nvPr/>
        </p:nvSpPr>
        <p:spPr bwMode="auto">
          <a:xfrm>
            <a:off x="407965" y="1381176"/>
            <a:ext cx="4670221" cy="15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3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dirty="0">
                <a:solidFill>
                  <a:schemeClr val="tx1"/>
                </a:solidFill>
              </a:rPr>
              <a:t>Data inserted in WFL database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All published data displayed on </a:t>
            </a:r>
            <a:r>
              <a:rPr lang="en-GB" dirty="0" err="1">
                <a:solidFill>
                  <a:schemeClr val="tx1"/>
                </a:solidFill>
              </a:rPr>
              <a:t>wayforlight.eu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573B66-98BA-3D45-BA43-682A1BD8A981}"/>
              </a:ext>
            </a:extLst>
          </p:cNvPr>
          <p:cNvGrpSpPr/>
          <p:nvPr/>
        </p:nvGrpSpPr>
        <p:grpSpPr>
          <a:xfrm>
            <a:off x="5023066" y="3521837"/>
            <a:ext cx="5000150" cy="3939159"/>
            <a:chOff x="-597468" y="2973739"/>
            <a:chExt cx="4761830" cy="3504161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F7A2681C-FD7D-904A-980E-98D4E3F02469}"/>
                </a:ext>
              </a:extLst>
            </p:cNvPr>
            <p:cNvSpPr/>
            <p:nvPr/>
          </p:nvSpPr>
          <p:spPr>
            <a:xfrm rot="1327696">
              <a:off x="7060" y="3461857"/>
              <a:ext cx="1439052" cy="20678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91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F2BFF-9640-6840-BF31-F75CE68A10BE}"/>
                </a:ext>
              </a:extLst>
            </p:cNvPr>
            <p:cNvSpPr txBox="1"/>
            <p:nvPr/>
          </p:nvSpPr>
          <p:spPr>
            <a:xfrm>
              <a:off x="519087" y="2973739"/>
              <a:ext cx="681169" cy="410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it-IT" b="1" dirty="0">
                  <a:solidFill>
                    <a:srgbClr val="00B0F0"/>
                  </a:solidFill>
                </a:rPr>
                <a:t>API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7011AD-F71C-7347-B305-484C38F1F613}"/>
                </a:ext>
              </a:extLst>
            </p:cNvPr>
            <p:cNvGrpSpPr/>
            <p:nvPr/>
          </p:nvGrpSpPr>
          <p:grpSpPr>
            <a:xfrm>
              <a:off x="-597468" y="3880364"/>
              <a:ext cx="4761830" cy="2597536"/>
              <a:chOff x="-597468" y="3897289"/>
              <a:chExt cx="4761830" cy="25975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0F519C6-CC67-FF4F-B2F3-7CC2E9DD2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5649" y="4337185"/>
                <a:ext cx="2968713" cy="215764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4F5FAFF4-E58A-2141-8590-19C1FA66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597468" y="3897289"/>
                <a:ext cx="1600117" cy="1378434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D3B8B5D-FE2D-C34B-9113-B2E1FD0854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65" y="2232177"/>
            <a:ext cx="2787866" cy="1747816"/>
          </a:xfrm>
          <a:prstGeom prst="rect">
            <a:avLst/>
          </a:prstGeom>
        </p:spPr>
      </p:pic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A89B8666-B99C-E44E-A1C7-530A67A9C4D8}"/>
              </a:ext>
            </a:extLst>
          </p:cNvPr>
          <p:cNvSpPr txBox="1">
            <a:spLocks/>
          </p:cNvSpPr>
          <p:nvPr/>
        </p:nvSpPr>
        <p:spPr bwMode="auto">
          <a:xfrm>
            <a:off x="304800" y="4603507"/>
            <a:ext cx="4659086" cy="117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3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Single facilities’ data imported by facility’s own websites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beamlines technical datasheets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9FB6A4-5C15-7646-A8D8-B8F3CC952152}"/>
              </a:ext>
            </a:extLst>
          </p:cNvPr>
          <p:cNvGrpSpPr/>
          <p:nvPr/>
        </p:nvGrpSpPr>
        <p:grpSpPr>
          <a:xfrm>
            <a:off x="5605570" y="1278275"/>
            <a:ext cx="4249629" cy="1896503"/>
            <a:chOff x="3502274" y="819826"/>
            <a:chExt cx="4249629" cy="189650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85973-5711-144D-8DB3-5B13A776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823" y="955535"/>
              <a:ext cx="2417080" cy="1760794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8A7C90E7-B32F-3F4F-9DCA-3DDCCA680DB9}"/>
                </a:ext>
              </a:extLst>
            </p:cNvPr>
            <p:cNvSpPr/>
            <p:nvPr/>
          </p:nvSpPr>
          <p:spPr>
            <a:xfrm rot="20725296">
              <a:off x="3558886" y="2216995"/>
              <a:ext cx="1637984" cy="2439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E01C48-9CD4-3542-8F75-CB9325F6B15F}"/>
                </a:ext>
              </a:extLst>
            </p:cNvPr>
            <p:cNvSpPr/>
            <p:nvPr/>
          </p:nvSpPr>
          <p:spPr>
            <a:xfrm>
              <a:off x="3502274" y="819826"/>
              <a:ext cx="130516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>
                <a:buNone/>
              </a:pPr>
              <a:r>
                <a:rPr lang="it-IT" b="1" dirty="0">
                  <a:solidFill>
                    <a:srgbClr val="7030A0"/>
                  </a:solidFill>
                </a:rPr>
                <a:t>API</a:t>
              </a:r>
            </a:p>
            <a:p>
              <a:pPr marL="0" indent="0" algn="ctr">
                <a:buNone/>
              </a:pPr>
              <a:r>
                <a:rPr lang="it-IT" sz="1400" b="1" dirty="0">
                  <a:solidFill>
                    <a:srgbClr val="7030A0"/>
                  </a:solidFill>
                </a:rPr>
                <a:t>Application </a:t>
              </a:r>
            </a:p>
            <a:p>
              <a:pPr marL="0" indent="0" algn="ctr">
                <a:buNone/>
              </a:pPr>
              <a:r>
                <a:rPr lang="it-IT" sz="1400" b="1" dirty="0">
                  <a:solidFill>
                    <a:srgbClr val="7030A0"/>
                  </a:solidFill>
                </a:rPr>
                <a:t>Programming </a:t>
              </a:r>
            </a:p>
            <a:p>
              <a:pPr marL="0" indent="0" algn="ctr">
                <a:buNone/>
              </a:pPr>
              <a:r>
                <a:rPr lang="it-IT" sz="1400" b="1" dirty="0">
                  <a:solidFill>
                    <a:srgbClr val="7030A0"/>
                  </a:solidFill>
                </a:rPr>
                <a:t>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7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539093" y="185940"/>
            <a:ext cx="4849586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Environment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3837DDA-34C9-4343-94D3-5E29B321F565}"/>
              </a:ext>
            </a:extLst>
          </p:cNvPr>
          <p:cNvSpPr txBox="1">
            <a:spLocks/>
          </p:cNvSpPr>
          <p:nvPr/>
        </p:nvSpPr>
        <p:spPr bwMode="auto">
          <a:xfrm>
            <a:off x="407965" y="1381176"/>
            <a:ext cx="6435748" cy="15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3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dirty="0" err="1">
                <a:solidFill>
                  <a:schemeClr val="tx1"/>
                </a:solidFill>
              </a:rPr>
              <a:t>Endstation</a:t>
            </a:r>
            <a:r>
              <a:rPr lang="en-GB" b="1" dirty="0">
                <a:solidFill>
                  <a:schemeClr val="tx1"/>
                </a:solidFill>
              </a:rPr>
              <a:t> or Setup “node” in the database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All published data displayed on </a:t>
            </a:r>
            <a:r>
              <a:rPr lang="en-GB" dirty="0" err="1">
                <a:solidFill>
                  <a:schemeClr val="tx1"/>
                </a:solidFill>
              </a:rPr>
              <a:t>wayforlight.eu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Also unpublished on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https://wfl.elettra.eu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A89B8666-B99C-E44E-A1C7-530A67A9C4D8}"/>
              </a:ext>
            </a:extLst>
          </p:cNvPr>
          <p:cNvSpPr txBox="1">
            <a:spLocks/>
          </p:cNvSpPr>
          <p:nvPr/>
        </p:nvSpPr>
        <p:spPr bwMode="auto">
          <a:xfrm>
            <a:off x="165077" y="3714144"/>
            <a:ext cx="2921023" cy="300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3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dirty="0">
                <a:solidFill>
                  <a:schemeClr val="tx1"/>
                </a:solidFill>
              </a:rPr>
              <a:t>LEAPS pilot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Internal visualization and filtering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future export to other websites e.g. ISSE Intern. Society for Sample Environment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2091A-6E77-4248-8701-5F50DE7EE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907226"/>
            <a:ext cx="698500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42F1A6-64B1-494F-A6B3-F3EB3BE91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88" y="6715634"/>
            <a:ext cx="3084066" cy="72605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9396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481944" y="179387"/>
            <a:ext cx="4849586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Interoperability: data mirroring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3837DDA-34C9-4343-94D3-5E29B321F565}"/>
              </a:ext>
            </a:extLst>
          </p:cNvPr>
          <p:cNvSpPr txBox="1">
            <a:spLocks/>
          </p:cNvSpPr>
          <p:nvPr/>
        </p:nvSpPr>
        <p:spPr bwMode="auto">
          <a:xfrm>
            <a:off x="407964" y="1381175"/>
            <a:ext cx="8793185" cy="452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2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dirty="0">
                <a:solidFill>
                  <a:schemeClr val="tx1"/>
                </a:solidFill>
              </a:rPr>
              <a:t>Next to come: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Other </a:t>
            </a:r>
            <a:r>
              <a:rPr lang="en-GB" dirty="0" err="1">
                <a:solidFill>
                  <a:schemeClr val="tx1"/>
                </a:solidFill>
              </a:rPr>
              <a:t>CALIPSOplus</a:t>
            </a:r>
            <a:r>
              <a:rPr lang="en-GB" dirty="0">
                <a:solidFill>
                  <a:schemeClr val="tx1"/>
                </a:solidFill>
              </a:rPr>
              <a:t> facilities: SESAME, PETRAIII ? FLASH ? …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FELs of Europe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FELs main datasheets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GB" dirty="0" err="1">
                <a:solidFill>
                  <a:schemeClr val="tx1"/>
                </a:solidFill>
              </a:rPr>
              <a:t>LaserLab</a:t>
            </a:r>
            <a:r>
              <a:rPr lang="en-GB" dirty="0">
                <a:solidFill>
                  <a:schemeClr val="tx1"/>
                </a:solidFill>
              </a:rPr>
              <a:t>-Europe ? To be investigated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FAA31D-0775-0A49-A7BD-607E54D42155}"/>
              </a:ext>
            </a:extLst>
          </p:cNvPr>
          <p:cNvGrpSpPr/>
          <p:nvPr/>
        </p:nvGrpSpPr>
        <p:grpSpPr>
          <a:xfrm>
            <a:off x="184120" y="4163786"/>
            <a:ext cx="4142948" cy="3343992"/>
            <a:chOff x="5148009" y="3087162"/>
            <a:chExt cx="4367042" cy="3193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70A749-5DD7-D449-811D-8A5A85374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482" y="3087162"/>
              <a:ext cx="2521569" cy="84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B12273-4537-5B45-AF44-A61BBD0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09" y="3772586"/>
              <a:ext cx="4367042" cy="25082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6A396F-5804-6F4B-8017-9DEA1680C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0" y="2337449"/>
            <a:ext cx="4054929" cy="26172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6" name="Inhaltsplatzhalter 6">
            <a:extLst>
              <a:ext uri="{FF2B5EF4-FFF2-40B4-BE49-F238E27FC236}">
                <a16:creationId xmlns:a16="http://schemas.microsoft.com/office/drawing/2014/main" id="{01025F13-F688-594A-8DF2-6DE5132FF25C}"/>
              </a:ext>
            </a:extLst>
          </p:cNvPr>
          <p:cNvSpPr txBox="1">
            <a:spLocks/>
          </p:cNvSpPr>
          <p:nvPr/>
        </p:nvSpPr>
        <p:spPr bwMode="auto">
          <a:xfrm>
            <a:off x="4750282" y="5579730"/>
            <a:ext cx="5320818" cy="539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2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i="1" dirty="0">
                <a:solidFill>
                  <a:schemeClr val="tx1"/>
                </a:solidFill>
              </a:rPr>
              <a:t>MERIL </a:t>
            </a:r>
            <a:r>
              <a:rPr lang="en-GB" b="1" i="1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b="1" i="1" dirty="0" err="1">
                <a:solidFill>
                  <a:schemeClr val="tx1"/>
                </a:solidFill>
                <a:sym typeface="Wingdings" pitchFamily="2" charset="2"/>
              </a:rPr>
              <a:t>CatRIs</a:t>
            </a:r>
            <a:r>
              <a:rPr lang="en-GB" b="1" i="1" dirty="0">
                <a:solidFill>
                  <a:schemeClr val="tx1"/>
                </a:solidFill>
                <a:sym typeface="Wingdings" pitchFamily="2" charset="2"/>
              </a:rPr>
              <a:t> </a:t>
            </a:r>
            <a:r>
              <a:rPr lang="en-GB" b="1" i="1" dirty="0">
                <a:solidFill>
                  <a:schemeClr val="tx1"/>
                </a:solidFill>
              </a:rPr>
              <a:t> Work in progress ! 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FDC934A0-7EF7-DF4D-A542-6987011B3F88}"/>
              </a:ext>
            </a:extLst>
          </p:cNvPr>
          <p:cNvSpPr txBox="1">
            <a:spLocks/>
          </p:cNvSpPr>
          <p:nvPr/>
        </p:nvSpPr>
        <p:spPr bwMode="auto">
          <a:xfrm>
            <a:off x="5736770" y="6204792"/>
            <a:ext cx="2802348" cy="53956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98450" indent="-2984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60000"/>
              <a:buFontTx/>
              <a:buBlip>
                <a:blip r:embed="rId2"/>
              </a:buBlip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58800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2pPr>
            <a:lvl3pPr marL="817563" indent="-257175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6DA36"/>
              </a:buClr>
              <a:buSzPct val="60000"/>
              <a:buFont typeface="Wingdings" pitchFamily="2" charset="2"/>
              <a:buChar char=""/>
              <a:defRPr sz="2400">
                <a:solidFill>
                  <a:schemeClr val="accent3"/>
                </a:solidFill>
                <a:latin typeface="Calibri" panose="020F0502020204030204" pitchFamily="34" charset="0"/>
                <a:ea typeface="+mn-ea"/>
              </a:defRPr>
            </a:lvl3pPr>
            <a:lvl4pPr marL="1077913" indent="-25876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0D71C"/>
              </a:buClr>
              <a:buFont typeface="Wingdings" pitchFamily="2" charset="2"/>
              <a:buChar char="§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4pPr>
            <a:lvl5pPr marL="1312863" indent="-223838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DAD636"/>
              </a:buClr>
              <a:buChar char="»"/>
              <a:defRPr sz="2400">
                <a:solidFill>
                  <a:srgbClr val="100F2E"/>
                </a:solidFill>
                <a:latin typeface="Calibri" panose="020F0502020204030204" pitchFamily="34" charset="0"/>
                <a:ea typeface="+mn-ea"/>
              </a:defRPr>
            </a:lvl5pPr>
            <a:lvl6pPr marL="1770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6pPr>
            <a:lvl7pPr marL="22272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7pPr>
            <a:lvl8pPr marL="26844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8pPr>
            <a:lvl9pPr marL="31416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»"/>
              <a:defRPr sz="2400">
                <a:solidFill>
                  <a:srgbClr val="100F2E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GB" b="1" i="1" dirty="0">
                <a:solidFill>
                  <a:schemeClr val="tx1"/>
                </a:solidFill>
              </a:rPr>
              <a:t>WFL </a:t>
            </a:r>
            <a:r>
              <a:rPr lang="en-GB" b="1" i="1" dirty="0">
                <a:solidFill>
                  <a:schemeClr val="tx1"/>
                </a:solidFill>
                <a:sym typeface="Wingdings" pitchFamily="2" charset="2"/>
              </a:rPr>
              <a:t> </a:t>
            </a:r>
            <a:r>
              <a:rPr lang="en-GB" b="1" i="1" dirty="0" err="1">
                <a:solidFill>
                  <a:schemeClr val="tx1"/>
                </a:solidFill>
                <a:sym typeface="Wingdings" pitchFamily="2" charset="2"/>
              </a:rPr>
              <a:t>ExPaNDS</a:t>
            </a:r>
            <a:r>
              <a:rPr lang="en-GB" b="1" i="1" dirty="0">
                <a:solidFill>
                  <a:schemeClr val="tx1"/>
                </a:solidFill>
                <a:sym typeface="Wingdings" pitchFamily="2" charset="2"/>
              </a:rPr>
              <a:t> ?</a:t>
            </a:r>
            <a:endParaRPr lang="en-GB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6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481944" y="179387"/>
            <a:ext cx="4849586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Interoperability: linking projects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97B72D-7A1F-D149-AB86-E968E648D50A}"/>
              </a:ext>
            </a:extLst>
          </p:cNvPr>
          <p:cNvGrpSpPr/>
          <p:nvPr/>
        </p:nvGrpSpPr>
        <p:grpSpPr>
          <a:xfrm>
            <a:off x="672901" y="3006622"/>
            <a:ext cx="5190051" cy="1651335"/>
            <a:chOff x="323528" y="1134499"/>
            <a:chExt cx="4724643" cy="1539875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309DF114-9E52-8044-B2C5-33206A67E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8895" y="1157926"/>
              <a:ext cx="3099276" cy="1478092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341313" indent="-3413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charset="0"/>
                <a:defRPr sz="32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1363" indent="-28416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charset="0"/>
                <a:defRPr sz="28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2pPr>
              <a:lvl3pPr marL="11414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3pPr>
              <a:lvl4pPr marL="15986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4pPr>
              <a:lvl5pPr marL="20558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5pPr>
              <a:lvl6pPr marL="2514340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971492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645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885797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MERIL-2 ends August 2019, then ?</a:t>
              </a:r>
              <a:endParaRPr lang="en-US" sz="1800" dirty="0">
                <a:solidFill>
                  <a:srgbClr val="96C31E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endParaRPr>
            </a:p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Most 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CALIPSOplus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 facilities are represented there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F8A814-C4FA-304D-9A39-F7D4A1D4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134499"/>
              <a:ext cx="1539875" cy="1539875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4B77C8-5CAC-8945-A868-755A491E044D}"/>
              </a:ext>
            </a:extLst>
          </p:cNvPr>
          <p:cNvGrpSpPr/>
          <p:nvPr/>
        </p:nvGrpSpPr>
        <p:grpSpPr>
          <a:xfrm>
            <a:off x="152493" y="1322107"/>
            <a:ext cx="5976250" cy="1321095"/>
            <a:chOff x="7190471" y="1254970"/>
            <a:chExt cx="5976250" cy="1321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A5B0D2-1E18-ED44-891A-BEE0D55A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471" y="1258991"/>
              <a:ext cx="2314419" cy="1181487"/>
            </a:xfrm>
            <a:prstGeom prst="rect">
              <a:avLst/>
            </a:prstGeom>
            <a:ln>
              <a:solidFill>
                <a:srgbClr val="0091A5"/>
              </a:solidFill>
            </a:ln>
          </p:spPr>
        </p:pic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BEE891E2-F455-744F-B82F-62475B76E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19922" y="1254970"/>
              <a:ext cx="3646799" cy="1321095"/>
            </a:xfrm>
            <a:prstGeom prst="rect">
              <a:avLst/>
            </a:prstGeom>
          </p:spPr>
          <p:txBody>
            <a:bodyPr/>
            <a:lstStyle>
              <a:lvl1pPr marL="341313" indent="-3413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charset="0"/>
                <a:defRPr sz="32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1363" indent="-28416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charset="0"/>
                <a:defRPr sz="28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2pPr>
              <a:lvl3pPr marL="11414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3pPr>
              <a:lvl4pPr marL="15986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4pPr>
              <a:lvl5pPr marL="20558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5pPr>
              <a:lvl6pPr marL="2514340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971492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645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885797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14 synchrotrons and 9 free electron lasers</a:t>
              </a:r>
            </a:p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IDEA: MERIL gathers WFL data automatically </a:t>
              </a:r>
              <a:endParaRPr lang="en-US" sz="1800" dirty="0">
                <a:solidFill>
                  <a:srgbClr val="96C31E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4D8908-7193-D749-AE64-3E23E7A0E47B}"/>
              </a:ext>
            </a:extLst>
          </p:cNvPr>
          <p:cNvGrpSpPr/>
          <p:nvPr/>
        </p:nvGrpSpPr>
        <p:grpSpPr>
          <a:xfrm>
            <a:off x="6236051" y="1313418"/>
            <a:ext cx="3473124" cy="2093580"/>
            <a:chOff x="235708" y="2938836"/>
            <a:chExt cx="3074507" cy="21085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E9C376-92EF-4347-AB3C-5D189DD69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29" y="2938836"/>
              <a:ext cx="2701404" cy="1185508"/>
            </a:xfrm>
            <a:prstGeom prst="rect">
              <a:avLst/>
            </a:prstGeom>
            <a:ln>
              <a:solidFill>
                <a:srgbClr val="96C31E"/>
              </a:solidFill>
            </a:ln>
          </p:spPr>
        </p:pic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F24CF3FC-896C-8240-9DD9-B61285B98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08" y="4159750"/>
              <a:ext cx="3074507" cy="887614"/>
            </a:xfrm>
            <a:prstGeom prst="rect">
              <a:avLst/>
            </a:prstGeom>
          </p:spPr>
          <p:txBody>
            <a:bodyPr/>
            <a:lstStyle>
              <a:lvl1pPr marL="341313" indent="-3413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charset="0"/>
                <a:defRPr sz="32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1363" indent="-28416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charset="0"/>
                <a:defRPr sz="28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2pPr>
              <a:lvl3pPr marL="11414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3pPr>
              <a:lvl4pPr marL="15986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4pPr>
              <a:lvl5pPr marL="20558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5pPr>
              <a:lvl6pPr marL="2514340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971492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645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885797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Started January 2019, 2,5 years</a:t>
              </a:r>
              <a:endParaRPr lang="en-US" sz="1800" dirty="0">
                <a:solidFill>
                  <a:srgbClr val="96C31E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endParaRPr>
            </a:p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spin-off of MERIL, not MERIL-3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8CD791-7629-8C4D-8155-C3FEE57CEF5D}"/>
              </a:ext>
            </a:extLst>
          </p:cNvPr>
          <p:cNvGrpSpPr/>
          <p:nvPr/>
        </p:nvGrpSpPr>
        <p:grpSpPr>
          <a:xfrm>
            <a:off x="437046" y="5156964"/>
            <a:ext cx="5185396" cy="1005494"/>
            <a:chOff x="323529" y="4425015"/>
            <a:chExt cx="5185396" cy="100549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E0D415-7881-B546-9DA1-9B7A7C69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9" y="4425015"/>
              <a:ext cx="2304256" cy="100549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20DDFDC-9579-C645-9F36-4920C13BF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849" y="4474002"/>
              <a:ext cx="2811076" cy="890243"/>
            </a:xfrm>
            <a:prstGeom prst="rect">
              <a:avLst/>
            </a:prstGeom>
          </p:spPr>
          <p:txBody>
            <a:bodyPr/>
            <a:lstStyle>
              <a:lvl1pPr marL="341313" indent="-3413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charset="0"/>
                <a:defRPr sz="32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1363" indent="-28416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charset="0"/>
                <a:defRPr sz="28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2pPr>
              <a:lvl3pPr marL="11414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3pPr>
              <a:lvl4pPr marL="15986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4pPr>
              <a:lvl5pPr marL="20558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5pPr>
              <a:lvl6pPr marL="2514340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971492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645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885797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Created RIs observatory, will be merged with MERIL database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0B95C-C649-4449-80E5-43A0EFAC84A1}"/>
              </a:ext>
            </a:extLst>
          </p:cNvPr>
          <p:cNvGrpSpPr/>
          <p:nvPr/>
        </p:nvGrpSpPr>
        <p:grpSpPr>
          <a:xfrm>
            <a:off x="5622442" y="6127832"/>
            <a:ext cx="4169257" cy="726054"/>
            <a:chOff x="5622442" y="6105554"/>
            <a:chExt cx="4169257" cy="72605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76B8AC-3F75-1840-B155-21F0F490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33" y="6105554"/>
              <a:ext cx="3084066" cy="7260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" name="Striped Right Arrow 1">
              <a:extLst>
                <a:ext uri="{FF2B5EF4-FFF2-40B4-BE49-F238E27FC236}">
                  <a16:creationId xmlns:a16="http://schemas.microsoft.com/office/drawing/2014/main" id="{58DC9E60-E06C-B542-A200-8CD3DD715729}"/>
                </a:ext>
              </a:extLst>
            </p:cNvPr>
            <p:cNvSpPr/>
            <p:nvPr/>
          </p:nvSpPr>
          <p:spPr>
            <a:xfrm>
              <a:off x="5622442" y="6226265"/>
              <a:ext cx="1012603" cy="484632"/>
            </a:xfrm>
            <a:prstGeom prst="stripedRightArrow">
              <a:avLst>
                <a:gd name="adj1" fmla="val 36523"/>
                <a:gd name="adj2" fmla="val 50000"/>
              </a:avLst>
            </a:prstGeom>
            <a:solidFill>
              <a:srgbClr val="00206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433136" marR="0" indent="-433136" algn="l" defTabSz="447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✓"/>
                <a:tabLst/>
              </a:pPr>
              <a:endParaRPr kumimoji="0" lang="it-I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034D23-E3C7-F64E-8F07-41458D49AB71}"/>
              </a:ext>
            </a:extLst>
          </p:cNvPr>
          <p:cNvGrpSpPr/>
          <p:nvPr/>
        </p:nvGrpSpPr>
        <p:grpSpPr>
          <a:xfrm>
            <a:off x="5862952" y="3983467"/>
            <a:ext cx="4332209" cy="1538236"/>
            <a:chOff x="3610596" y="4455089"/>
            <a:chExt cx="3626127" cy="13237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246F25-234C-1045-A36E-7C4BEFA08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96" y="4455089"/>
              <a:ext cx="1355377" cy="132375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833D444-2CC3-1946-B957-6EAAC5D0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4618" y="4483707"/>
              <a:ext cx="2212105" cy="1241478"/>
            </a:xfrm>
            <a:prstGeom prst="rect">
              <a:avLst/>
            </a:prstGeom>
          </p:spPr>
          <p:txBody>
            <a:bodyPr/>
            <a:lstStyle>
              <a:lvl1pPr marL="341313" indent="-3413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charset="0"/>
                <a:defRPr sz="32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1363" indent="-28416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charset="0"/>
                <a:defRPr sz="28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2pPr>
              <a:lvl3pPr marL="11414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3pPr>
              <a:lvl4pPr marL="15986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4pPr>
              <a:lvl5pPr marL="2055813" indent="-227013" algn="l" defTabSz="447675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defRPr>
              </a:lvl5pPr>
              <a:lvl6pPr marL="2514340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971492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645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885797" indent="-228576" algn="l" defTabSz="449216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ALBA and DESY  Partners</a:t>
              </a:r>
            </a:p>
            <a:p>
              <a:pPr>
                <a:buFont typeface="Wingdings" pitchFamily="2" charset="2"/>
                <a:buChar char="ü"/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/>
                </a:rPr>
                <a:t>Linked to LEAPS WG5 pilot on standardized metric</a:t>
              </a:r>
            </a:p>
            <a:p>
              <a:pPr marL="0" indent="0">
                <a:defRPr/>
              </a:pPr>
              <a:endParaRPr lang="en-US" sz="1200" dirty="0">
                <a:solidFill>
                  <a:srgbClr val="96C31E"/>
                </a:solidFill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5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9791699" y="7078661"/>
            <a:ext cx="127001" cy="185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55612">
              <a:defRPr sz="13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9" name="Wayforlight’s intro"/>
          <p:cNvSpPr txBox="1">
            <a:spLocks noGrp="1"/>
          </p:cNvSpPr>
          <p:nvPr>
            <p:ph type="title" idx="4294967295"/>
          </p:nvPr>
        </p:nvSpPr>
        <p:spPr>
          <a:xfrm>
            <a:off x="2521703" y="219143"/>
            <a:ext cx="5264985" cy="936626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match with </a:t>
            </a:r>
            <a:r>
              <a:rPr lang="en-US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MERIL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CatRIs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8025D-65B2-7D40-8A2C-A57BB154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56" y="1155769"/>
            <a:ext cx="4790109" cy="2961910"/>
          </a:xfrm>
          <a:prstGeom prst="rect">
            <a:avLst/>
          </a:prstGeom>
          <a:ln>
            <a:solidFill>
              <a:srgbClr val="96C31E"/>
            </a:solidFill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DB3EF3E-B719-274D-8366-773693E05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119"/>
            <a:ext cx="9132995" cy="1778890"/>
          </a:xfrm>
          <a:prstGeom prst="rect">
            <a:avLst/>
          </a:prstGeom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i="1" dirty="0">
                <a:solidFill>
                  <a:srgbClr val="009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 data module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Only mandatory data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Mainsheet in WFL database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Facility on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wayforlight.eu</a:t>
            </a:r>
            <a:endParaRPr lang="en-US" sz="2400" dirty="0">
              <a:solidFill>
                <a:srgbClr val="96C31E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0" indent="0">
              <a:defRPr/>
            </a:pPr>
            <a:endParaRPr lang="en-US" sz="2400" dirty="0">
              <a:solidFill>
                <a:srgbClr val="96C31E"/>
              </a:solidFill>
              <a:sym typeface="Wingding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6E6DA-BE5E-4546-BC3C-532DB59B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0" y="3391176"/>
            <a:ext cx="3766446" cy="403142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EC187F1C-E9B6-6D4D-8176-60FD600B9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847" y="4242642"/>
            <a:ext cx="5054047" cy="2676777"/>
          </a:xfrm>
          <a:prstGeom prst="rect">
            <a:avLst/>
          </a:prstGeom>
        </p:spPr>
        <p:txBody>
          <a:bodyPr/>
          <a:lstStyle>
            <a:lvl1pPr marL="341313" indent="-3413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1363" indent="-28416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2pPr>
            <a:lvl3pPr marL="11414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5986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2055813" indent="-227013" algn="l" defTabSz="447675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340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492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645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5797" indent="-228576" algn="l" defTabSz="449216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i="1" dirty="0">
                <a:solidFill>
                  <a:srgbClr val="009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One-to-one match for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Short Facility Name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Acronym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Facility name  Name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Website  Website</a:t>
            </a:r>
            <a:endParaRPr lang="en-US" sz="1800" dirty="0">
              <a:solidFill>
                <a:srgbClr val="96C31E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Managing Institution  Hosting legal entity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Address  Location</a:t>
            </a:r>
          </a:p>
        </p:txBody>
      </p:sp>
    </p:spTree>
    <p:extLst>
      <p:ext uri="{BB962C8B-B14F-4D97-AF65-F5344CB8AC3E}">
        <p14:creationId xmlns:p14="http://schemas.microsoft.com/office/powerpoint/2010/main" val="3280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4" grpId="0" build="p"/>
    </p:bldLst>
  </p:timing>
</p:sld>
</file>

<file path=ppt/theme/theme1.xml><?xml version="1.0" encoding="utf-8"?>
<a:theme xmlns:a="http://schemas.openxmlformats.org/drawingml/2006/main" name="Elettra Sincrotrone Trieste_Template Slides ENG">
  <a:themeElements>
    <a:clrScheme name="Elettra Sincrotrone Trieste_Template Slides E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Elettra Sincrotrone Trieste_Template Slides ENG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Elettra Sincrotrone Trieste_Template Slides E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433136" marR="0" indent="-433136" algn="l" defTabSz="447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ct val="100000"/>
          <a:buFont typeface="Arial"/>
          <a:buChar char="✓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433136" marR="0" indent="-433136" algn="l" defTabSz="447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ct val="100000"/>
          <a:buFont typeface="Arial"/>
          <a:buChar char="✓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lettra Sincrotrone Trieste_Template Slides ENG">
  <a:themeElements>
    <a:clrScheme name="Elettra Sincrotrone Trieste_Template Slides E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Elettra Sincrotrone Trieste_Template Slides ENG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Elettra Sincrotrone Trieste_Template Slides E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433136" marR="0" indent="-433136" algn="l" defTabSz="447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ct val="100000"/>
          <a:buFont typeface="Arial"/>
          <a:buChar char="✓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433136" marR="0" indent="-433136" algn="l" defTabSz="447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ct val="100000"/>
          <a:buFont typeface="Arial"/>
          <a:buChar char="✓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589</Words>
  <Application>Microsoft Macintosh PowerPoint</Application>
  <PresentationFormat>Custom</PresentationFormat>
  <Paragraphs>113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Calibri</vt:lpstr>
      <vt:lpstr>Helvetica</vt:lpstr>
      <vt:lpstr>Times New Roman</vt:lpstr>
      <vt:lpstr>Wingdings</vt:lpstr>
      <vt:lpstr>Elettra Sincrotrone Trieste_Template Slides ENG</vt:lpstr>
      <vt:lpstr>Interoperability case study: wayforlight</vt:lpstr>
      <vt:lpstr>wayforlight’s history </vt:lpstr>
      <vt:lpstr>wayforlight’s catalogue</vt:lpstr>
      <vt:lpstr>wayforlight’s database</vt:lpstr>
      <vt:lpstr>Interoperability: data mirroring</vt:lpstr>
      <vt:lpstr>Sample Environment</vt:lpstr>
      <vt:lpstr>Interoperability: data mirroring</vt:lpstr>
      <vt:lpstr>Interoperability: linking projects</vt:lpstr>
      <vt:lpstr>Possible match with MERIL CatRIs  </vt:lpstr>
      <vt:lpstr>PowerPoint Presentation</vt:lpstr>
      <vt:lpstr>Interoperability also means…</vt:lpstr>
      <vt:lpstr>Q &amp; 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Hint and tips for a successful beamtime proposal</dc:title>
  <cp:lastModifiedBy>Cecilia Blasetti</cp:lastModifiedBy>
  <cp:revision>245</cp:revision>
  <dcterms:modified xsi:type="dcterms:W3CDTF">2020-07-01T09:52:55Z</dcterms:modified>
</cp:coreProperties>
</file>